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7" r:id="rId2"/>
    <p:sldMasterId id="2147483656" r:id="rId3"/>
    <p:sldMasterId id="2147483655" r:id="rId4"/>
    <p:sldMasterId id="2147483653" r:id="rId5"/>
    <p:sldMasterId id="2147483651" r:id="rId6"/>
  </p:sldMasterIdLst>
  <p:notesMasterIdLst>
    <p:notesMasterId r:id="rId55"/>
  </p:notesMasterIdLst>
  <p:handoutMasterIdLst>
    <p:handoutMasterId r:id="rId56"/>
  </p:handoutMasterIdLst>
  <p:sldIdLst>
    <p:sldId id="256" r:id="rId7"/>
    <p:sldId id="302" r:id="rId8"/>
    <p:sldId id="363" r:id="rId9"/>
    <p:sldId id="482" r:id="rId10"/>
    <p:sldId id="483" r:id="rId11"/>
    <p:sldId id="484" r:id="rId12"/>
    <p:sldId id="485" r:id="rId13"/>
    <p:sldId id="434" r:id="rId14"/>
    <p:sldId id="486" r:id="rId15"/>
    <p:sldId id="488" r:id="rId16"/>
    <p:sldId id="487" r:id="rId17"/>
    <p:sldId id="489" r:id="rId18"/>
    <p:sldId id="518" r:id="rId19"/>
    <p:sldId id="493" r:id="rId20"/>
    <p:sldId id="453" r:id="rId21"/>
    <p:sldId id="490" r:id="rId22"/>
    <p:sldId id="491" r:id="rId23"/>
    <p:sldId id="492" r:id="rId24"/>
    <p:sldId id="496" r:id="rId25"/>
    <p:sldId id="497" r:id="rId26"/>
    <p:sldId id="441" r:id="rId27"/>
    <p:sldId id="494" r:id="rId28"/>
    <p:sldId id="495" r:id="rId29"/>
    <p:sldId id="498" r:id="rId30"/>
    <p:sldId id="499" r:id="rId31"/>
    <p:sldId id="500" r:id="rId32"/>
    <p:sldId id="452" r:id="rId33"/>
    <p:sldId id="462" r:id="rId34"/>
    <p:sldId id="501" r:id="rId35"/>
    <p:sldId id="502" r:id="rId36"/>
    <p:sldId id="519" r:id="rId37"/>
    <p:sldId id="459" r:id="rId38"/>
    <p:sldId id="503" r:id="rId39"/>
    <p:sldId id="504" r:id="rId40"/>
    <p:sldId id="505" r:id="rId41"/>
    <p:sldId id="506" r:id="rId42"/>
    <p:sldId id="461" r:id="rId43"/>
    <p:sldId id="507" r:id="rId44"/>
    <p:sldId id="509" r:id="rId45"/>
    <p:sldId id="510" r:id="rId46"/>
    <p:sldId id="517" r:id="rId47"/>
    <p:sldId id="511" r:id="rId48"/>
    <p:sldId id="466" r:id="rId49"/>
    <p:sldId id="512" r:id="rId50"/>
    <p:sldId id="513" r:id="rId51"/>
    <p:sldId id="514" r:id="rId52"/>
    <p:sldId id="520" r:id="rId53"/>
    <p:sldId id="471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746"/>
    <a:srgbClr val="800000"/>
    <a:srgbClr val="0099FF"/>
    <a:srgbClr val="0066FF"/>
    <a:srgbClr val="99CCFF"/>
    <a:srgbClr val="CC0000"/>
    <a:srgbClr val="FF6600"/>
    <a:srgbClr val="3399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3030" autoAdjust="0"/>
    <p:restoredTop sz="94664" autoAdjust="0"/>
  </p:normalViewPr>
  <p:slideViewPr>
    <p:cSldViewPr>
      <p:cViewPr varScale="1">
        <p:scale>
          <a:sx n="82" d="100"/>
          <a:sy n="82" d="100"/>
        </p:scale>
        <p:origin x="-90" y="-7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5CFA2B-981E-44C0-80D9-AE45EA2AFABE}" type="datetime1">
              <a:rPr lang="en-US"/>
              <a:pPr/>
              <a:t>9/23/2012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1A3DF7-30C8-4350-AC38-AC4C73324D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49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2F24BB-E16D-4752-A96F-609C60FAEC33}" type="datetime1">
              <a:rPr lang="en-US"/>
              <a:pPr/>
              <a:t>9/23/2012</a:t>
            </a:fld>
            <a:endParaRPr lang="en-US"/>
          </a:p>
        </p:txBody>
      </p:sp>
      <p:sp>
        <p:nvSpPr>
          <p:cNvPr id="890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FEF638-47E2-4CD2-93B4-2112D5EEBA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45072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prstGeom prst="rect">
            <a:avLst/>
          </a:prstGeom>
          <a:gradFill rotWithShape="0">
            <a:gsLst>
              <a:gs pos="0">
                <a:schemeClr val="bg1">
                  <a:alpha val="75000"/>
                </a:schemeClr>
              </a:gs>
              <a:gs pos="100000">
                <a:srgbClr val="99CCFF">
                  <a:alpha val="10001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Rectangle 4" descr="Dark horizontal"/>
          <p:cNvSpPr>
            <a:spLocks noChangeArrowheads="1"/>
          </p:cNvSpPr>
          <p:nvPr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990000"/>
            </a:fgClr>
            <a:bgClr>
              <a:srgbClr val="CC0000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685800" y="61722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4B800F8-7C0D-45EF-A8E1-C168C7FE6E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4448175" y="6137275"/>
            <a:ext cx="4695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Sports and Entertainment Marketing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6858000" cy="16002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315200" cy="2514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665163" y="304800"/>
            <a:ext cx="3017837" cy="762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Chapter </a:t>
            </a:r>
            <a:endParaRPr 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0A1DC27-71B5-411F-AD60-E450945520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7631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F5F8DC4-99BF-40B4-ADE6-2ECD72D748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50501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5ED56-B4F8-47CD-AF7C-3144202525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66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D0C55-180E-4A30-9302-1A56BBDB1E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05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8DCBE-848C-4264-9A80-3AD4E186B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85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1FEB3-DF6D-45B9-BAA1-2889908076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843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AA3F4-99CF-4C85-BD36-F303E677C5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23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50D9-BBB4-4561-8AAE-5CE5019D24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F1E99-8E77-4B51-B2CB-38D55382F0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26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410D2-278C-49F4-AD28-AB9F103996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8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20680D5-1931-4591-9182-1FFFFF29EB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78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A2041-C13E-4E29-85DD-C83C6CF4E4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42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C7419-FE60-4BFD-9A8A-C34422A128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80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2A9F7-6350-4623-9C22-EA14DF0273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3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2F953-BE86-4C2D-9473-3B88DFE878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307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C9B11-09F7-4FC5-A9D5-A7D1B63D68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730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A67FD-0625-4513-BCB3-43B72E17EC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78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D3130-B2DF-4345-853A-559D1C2A94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41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DB86D-42CD-4B8D-8124-A45C98EE5D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588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B8452-15CD-41C8-A2D6-2E897D2265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463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1CABC-77A4-448C-9DA3-D028E1AAA2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7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DA92AE4-C17F-44DC-ABA6-6111688BE0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97857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57EA5-5DF8-461A-9CF0-129DCEB91D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78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44E9F-079C-4C85-AC55-E90101D238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858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3C268-549F-4D0C-8415-181117AE14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300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821C5-015F-4815-A3C9-786D9A4E66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07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BEB92-E38F-4421-8A6F-65FC60F685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233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92FB7-1AB3-45F3-B2EB-979370B70E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862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744E8-D36B-46B7-AB99-20A8ADB41E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36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98E55-FCDD-493E-B087-EA2CFA4EC1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990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39C31-B9BF-45B2-A017-090F1B38B9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8650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82561-1751-4DF8-9C28-0DE64563B9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1F4E07C-88B7-4DEB-8C26-E66E4888DC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0460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61585-90E9-4F80-A943-3B95641934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97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8232B-1E6D-48D3-9F4F-9DE2939B20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2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04EFA-2434-4B03-83D7-48B6EA20D9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126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214E9-FA35-4801-8BAF-D78FEF3EDB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739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95846-A94B-41A0-A074-C3F27C8B3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3244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1124693-9761-4A62-9751-78E91456E0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B3B324A-6E0C-44ED-AF97-6C58724F74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76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3533E73-EEE6-48F2-89CC-F2EE345D96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6919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86D2103-B6AA-40A4-8848-23C2A18319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109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06AC07D-B55E-4795-8BD3-BFFC2855AD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6B2AD64-5003-488B-A9D6-C76676F84FF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28030"/>
      </p:ext>
    </p:extLst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898D989-0F13-4B88-8768-A19ECC54B9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426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02F192C-F22E-4919-83CF-07B9EAB109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0378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A21D063-5EE7-4381-9938-E2D8B58874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15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59D6752-D3A2-4FAA-AC08-117B7C5E73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609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A4F7F28-EFCE-424E-B30B-7C50D7AC9F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875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A57D149-6629-4E3E-8801-F7096DB494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149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E7FB3BA-4B0B-4023-9065-CCF69C1BBF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107645B6-2E3A-40ED-A717-BC32A5AC0819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E058996-DBB4-415A-B7A9-1FA263AD96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6406172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2F2409C-8CA0-4C96-843C-55B8DA84FE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0043033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96EB6C9-8517-4803-947E-BC2A818A96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23655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B37EC7F-75E8-489D-9E42-280979ABE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57506"/>
      </p:ext>
    </p:extLst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43CB2A3-5995-476B-8AFF-405061A9B0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2292627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0955004-A65E-411E-8383-1EDDFF55D6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39986818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CF462F7-6A22-4A44-9F69-41F61F5E15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3489264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5FAE500-1F28-4FCE-B13E-280EA4081F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6001791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C180F34-8EE4-4894-9215-A8BDA00373C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7798182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5948292-BD06-4AD1-996C-A91BE88F80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0328138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85AE3FD-7232-4E7D-92ED-EF737887FE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1766190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DF257D8-AFCE-4003-87D7-AA66DE0503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8392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98C6587-E20A-41B2-8E9B-8A536154A4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6856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19DA026-B4F0-4393-B238-3938E2108C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6944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99CCFF">
                  <a:alpha val="10001"/>
                </a:srgbClr>
              </a:gs>
              <a:gs pos="100000">
                <a:schemeClr val="bg1">
                  <a:alpha val="75000"/>
                </a:schemeClr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5520D9E1-4FB6-4EC0-A408-4E20D66B39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518025" y="6137275"/>
            <a:ext cx="4625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Sports and Entertainment Marketing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96875" indent="-396875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409575" algn="l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4588" indent="-334963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73200" indent="-327025" algn="l" rtl="0" fontAlgn="base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79588" indent="-3048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36788" indent="-3048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693988" indent="-3048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51188" indent="-3048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08388" indent="-30480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FC5BB24-95D9-4D6F-B5AB-B1853489FC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7184FD-6CE1-4709-8D8B-7ABD18978A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F747CC-BD6D-4241-B773-2F91315C0A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A1F7740B-F85A-4842-AEA1-7DD692AA27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ED77A745-6897-4B01-B977-033122460B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n.wikipedia.org/wiki/List_of_highest-grossing_film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315200" cy="1600200"/>
          </a:xfrm>
        </p:spPr>
        <p:txBody>
          <a:bodyPr/>
          <a:lstStyle/>
          <a:p>
            <a:r>
              <a:rPr lang="en-US" sz="4400" dirty="0"/>
              <a:t>Sports and Entertainment Means Business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048000"/>
            <a:ext cx="7924800" cy="2971800"/>
          </a:xfrm>
        </p:spPr>
        <p:txBody>
          <a:bodyPr/>
          <a:lstStyle/>
          <a:p>
            <a:pPr marL="1033463" indent="-1033463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2.1 Sports &amp;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Entertainment Economics</a:t>
            </a:r>
          </a:p>
          <a:p>
            <a:pPr marL="1033463" indent="-1033463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2.2 Risk Management</a:t>
            </a:r>
          </a:p>
          <a:p>
            <a:pPr marL="1033463" indent="-1033463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2.3 Business Ethics</a:t>
            </a:r>
          </a:p>
          <a:p>
            <a:pPr marL="1033463" indent="-1033463"/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2.4 Financial Analysis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838201" y="304800"/>
            <a:ext cx="7543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CHAPTER 2</a:t>
            </a:r>
            <a:endParaRPr lang="en-US" sz="4400" b="1" dirty="0">
              <a:solidFill>
                <a:schemeClr val="accent1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7704B6D-ABEB-41AA-8CE1-7D489DF29173}" type="slidenum">
              <a:rPr lang="en-US"/>
              <a:pPr/>
              <a:t>10</a:t>
            </a:fld>
            <a:endParaRPr lang="en-US"/>
          </a:p>
        </p:txBody>
      </p:sp>
      <p:sp>
        <p:nvSpPr>
          <p:cNvPr id="441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4582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i="1" dirty="0">
                <a:latin typeface="Arial" charset="0"/>
              </a:rPr>
              <a:t>macroeconomics</a:t>
            </a:r>
            <a:endParaRPr lang="en-US" b="1" i="1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/>
              <a:t>study of the economics of </a:t>
            </a:r>
            <a:r>
              <a:rPr lang="en-US" dirty="0" smtClean="0"/>
              <a:t>an </a:t>
            </a:r>
            <a:r>
              <a:rPr lang="en-US" dirty="0"/>
              <a:t>entire </a:t>
            </a:r>
            <a:r>
              <a:rPr lang="en-US" dirty="0" smtClean="0"/>
              <a:t>society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b="1" i="1" dirty="0"/>
              <a:t>microeconomics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study of the relationships between individual consumers and </a:t>
            </a:r>
            <a:r>
              <a:rPr lang="en-US" dirty="0" smtClean="0"/>
              <a:t>producers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Sports and entertainment marketers are focused on </a:t>
            </a:r>
            <a:r>
              <a:rPr lang="en-US" u="sng" dirty="0"/>
              <a:t>microeconomics</a:t>
            </a:r>
            <a:r>
              <a:rPr lang="en-US" dirty="0"/>
              <a:t>.</a:t>
            </a:r>
          </a:p>
          <a:p>
            <a:pPr lvl="3">
              <a:lnSpc>
                <a:spcPct val="90000"/>
              </a:lnSpc>
            </a:pPr>
            <a:r>
              <a:rPr lang="en-US" sz="2800" dirty="0"/>
              <a:t>relationships with </a:t>
            </a:r>
            <a:r>
              <a:rPr lang="en-US" sz="2800" dirty="0" smtClean="0"/>
              <a:t>consumers</a:t>
            </a:r>
          </a:p>
          <a:p>
            <a:pPr lvl="3">
              <a:lnSpc>
                <a:spcPct val="90000"/>
              </a:lnSpc>
            </a:pPr>
            <a:r>
              <a:rPr lang="en-US" sz="2800" dirty="0"/>
              <a:t>p</a:t>
            </a:r>
            <a:r>
              <a:rPr lang="en-US" sz="2800" dirty="0" smtClean="0"/>
              <a:t>ersuasion to use their services</a:t>
            </a:r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3D6A5A-18EC-42F7-AE23-194164CE78AD}" type="slidenum">
              <a:rPr lang="en-US"/>
              <a:pPr/>
              <a:t>11</a:t>
            </a:fld>
            <a:endParaRPr lang="en-US"/>
          </a:p>
        </p:txBody>
      </p:sp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/>
          <a:lstStyle/>
          <a:p>
            <a:r>
              <a:rPr lang="en-US" sz="3800" dirty="0">
                <a:solidFill>
                  <a:schemeClr val="hlink"/>
                </a:solidFill>
              </a:rPr>
              <a:t>Sports &amp;</a:t>
            </a:r>
            <a:r>
              <a:rPr lang="en-US" sz="3800" dirty="0" smtClean="0">
                <a:solidFill>
                  <a:schemeClr val="hlink"/>
                </a:solidFill>
              </a:rPr>
              <a:t> </a:t>
            </a:r>
            <a:r>
              <a:rPr lang="en-US" sz="3800" dirty="0">
                <a:solidFill>
                  <a:schemeClr val="hlink"/>
                </a:solidFill>
              </a:rPr>
              <a:t>Entertainment Economics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economic utility</a:t>
            </a:r>
          </a:p>
          <a:p>
            <a:pPr lvl="1"/>
            <a:r>
              <a:rPr lang="en-US" dirty="0"/>
              <a:t>the amount of satisfaction a person receives from the consumption of a particular product or service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025B264-172C-4596-AEC4-A1658FD4519B}" type="slidenum">
              <a:rPr lang="en-US"/>
              <a:pPr/>
              <a:t>12</a:t>
            </a:fld>
            <a:endParaRPr 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Types of Utility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form utility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when the physical characteristics of a product or service are improved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time utility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making the product or service available when the customer wants it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utility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 product is available where it is wanted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possession utility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 product or service is available at an affordable price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82000" cy="1143000"/>
          </a:xfrm>
        </p:spPr>
        <p:txBody>
          <a:bodyPr/>
          <a:lstStyle/>
          <a:p>
            <a:r>
              <a:rPr lang="en-US" dirty="0" smtClean="0"/>
              <a:t>3 Ring Circus ~ 3 Ring Utilities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form utility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Improved seating/viewing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time utility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available when families can attend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place utility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travels to reach many cities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possession utility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affordable family fun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620680D5-1931-4591-9182-1FFFFF29EBC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3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869A433-FCD0-4E59-8FE8-B1CC84718224}" type="slidenum">
              <a:rPr lang="en-US"/>
              <a:pPr/>
              <a:t>14</a:t>
            </a:fld>
            <a:endParaRPr 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List four types of economic utility.</a:t>
            </a:r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82F8615-C74B-49A4-B8D8-08933BD8CE6F}" type="slidenum">
              <a:rPr lang="en-US"/>
              <a:pPr/>
              <a:t>15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Lesson 2.2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4000" dirty="0">
                <a:solidFill>
                  <a:srgbClr val="990000"/>
                </a:solidFill>
              </a:rPr>
              <a:t>Risk Management 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Goals</a:t>
            </a:r>
          </a:p>
          <a:p>
            <a:r>
              <a:rPr lang="en-US" dirty="0"/>
              <a:t>Define risk and describe the categories and classifications of risk.</a:t>
            </a:r>
          </a:p>
          <a:p>
            <a:r>
              <a:rPr lang="en-US" dirty="0"/>
              <a:t>Name and describe four strategies for risk management.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4C9DEA7-AEDA-49BD-B001-B55F9018D4FF}" type="slidenum">
              <a:rPr lang="en-US"/>
              <a:pPr/>
              <a:t>16</a:t>
            </a:fld>
            <a:endParaRPr lang="en-US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RISKING IT ALL</a:t>
            </a:r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r>
              <a:rPr lang="en-US" b="1" dirty="0"/>
              <a:t>risk</a:t>
            </a:r>
          </a:p>
          <a:p>
            <a:pPr lvl="1"/>
            <a:r>
              <a:rPr lang="en-US" dirty="0"/>
              <a:t>the possibility of financial gain or loss or personal </a:t>
            </a:r>
            <a:r>
              <a:rPr lang="en-US" dirty="0" smtClean="0"/>
              <a:t>injury</a:t>
            </a:r>
          </a:p>
          <a:p>
            <a:pPr lvl="4"/>
            <a:endParaRPr lang="en-US" dirty="0"/>
          </a:p>
          <a:p>
            <a:pPr lvl="1"/>
            <a:r>
              <a:rPr lang="en-US" dirty="0" smtClean="0"/>
              <a:t>Financial Loss</a:t>
            </a:r>
          </a:p>
          <a:p>
            <a:pPr lvl="2"/>
            <a:r>
              <a:rPr lang="en-US" dirty="0" smtClean="0"/>
              <a:t>Does not make profit, has to close, loss of money by owners &amp; investors</a:t>
            </a:r>
          </a:p>
          <a:p>
            <a:pPr lvl="1"/>
            <a:r>
              <a:rPr lang="en-US" dirty="0" smtClean="0"/>
              <a:t>Personal Injury</a:t>
            </a:r>
          </a:p>
          <a:p>
            <a:pPr lvl="2"/>
            <a:r>
              <a:rPr lang="en-US" dirty="0" smtClean="0"/>
              <a:t>Did not take appropriate safety precautions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6C3026F-7D74-485D-8C50-569AEEC9E8FC}" type="slidenum">
              <a:rPr lang="en-US"/>
              <a:pPr/>
              <a:t>17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Categories of Risk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natural risk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occurs from unavoidable weather </a:t>
            </a:r>
            <a:r>
              <a:rPr lang="en-US" dirty="0" smtClean="0"/>
              <a:t>conditions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human risk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dishonest customers and employees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inadequately trained </a:t>
            </a:r>
            <a:r>
              <a:rPr lang="en-US" dirty="0" smtClean="0"/>
              <a:t>employees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economic risk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occurs due to changes in the economy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8506A33-AD03-4427-9DAE-23970E135BE0}" type="slidenum">
              <a:rPr lang="en-US"/>
              <a:pPr/>
              <a:t>18</a:t>
            </a:fld>
            <a:endParaRPr lang="en-US"/>
          </a:p>
        </p:txBody>
      </p:sp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010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Additional Classification of Risk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gain or loss </a:t>
            </a:r>
            <a:r>
              <a:rPr lang="en-US" dirty="0" smtClean="0"/>
              <a:t>risk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speculative risk</a:t>
            </a:r>
          </a:p>
          <a:p>
            <a:pPr lvl="2"/>
            <a:r>
              <a:rPr lang="en-US" dirty="0"/>
              <a:t>either a gain or loss could </a:t>
            </a:r>
            <a:r>
              <a:rPr lang="en-US" dirty="0" smtClean="0"/>
              <a:t>result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pure risk</a:t>
            </a:r>
          </a:p>
          <a:p>
            <a:pPr lvl="2"/>
            <a:r>
              <a:rPr lang="en-US" dirty="0"/>
              <a:t>a chance of an event occurring that could only result in a loss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61092BB-0D07-4A90-A6A9-2A51B7C1D9D6}" type="slidenum">
              <a:rPr lang="en-US"/>
              <a:pPr/>
              <a:t>19</a:t>
            </a:fld>
            <a:endParaRPr lang="en-US"/>
          </a:p>
        </p:txBody>
      </p:sp>
      <p:sp>
        <p:nvSpPr>
          <p:cNvPr id="449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772400" cy="39624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controllable risk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a loss can be prevented or the likelihood of its occurrence </a:t>
            </a:r>
            <a:r>
              <a:rPr lang="en-US" dirty="0" smtClean="0"/>
              <a:t>reduced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uncontrollable risk</a:t>
            </a:r>
          </a:p>
          <a:p>
            <a:pPr lvl="1"/>
            <a:r>
              <a:rPr lang="en-US" dirty="0"/>
              <a:t>nothing can be done to prevent the risk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010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Additional Classification of Risk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45C9226-9FFC-4725-843A-8F8ED7F35A72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/>
              <a:t>one of the largest music content providers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cost savings achieved through outsourcing of manufacturing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in 2005, income grew due to legitimate sales of digital music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the music industry embraces ever-changing technology and helps drive the economy 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1327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/>
              <a:t>EMI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28C78A3-4DB9-42D9-92DC-91B630089022}" type="slidenum">
              <a:rPr lang="en-US"/>
              <a:pPr/>
              <a:t>20</a:t>
            </a:fld>
            <a:endParaRPr lang="en-US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589362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insurable risk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pure risk for which the chances of loss are predictable and the amount of the loss can be </a:t>
            </a:r>
            <a:r>
              <a:rPr lang="en-US" dirty="0" smtClean="0"/>
              <a:t>estimated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uninsurable risk</a:t>
            </a:r>
          </a:p>
          <a:p>
            <a:pPr lvl="1"/>
            <a:r>
              <a:rPr lang="en-US" dirty="0"/>
              <a:t>the chance that a dollar loss could occur</a:t>
            </a:r>
          </a:p>
          <a:p>
            <a:pPr lvl="1"/>
            <a:r>
              <a:rPr lang="en-US" dirty="0"/>
              <a:t>the amount of the loss cannot be estimated</a:t>
            </a:r>
          </a:p>
        </p:txBody>
      </p:sp>
      <p:sp>
        <p:nvSpPr>
          <p:cNvPr id="450563" name="Rectangle 3"/>
          <p:cNvSpPr>
            <a:spLocks noChangeArrowheads="1"/>
          </p:cNvSpPr>
          <p:nvPr/>
        </p:nvSpPr>
        <p:spPr bwMode="auto">
          <a:xfrm>
            <a:off x="685800" y="7620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010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Additional Classification of Risk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E0F2B5A-631C-4EFB-BDAB-5BB01937FA01}" type="slidenum">
              <a:rPr lang="en-US"/>
              <a:pPr/>
              <a:t>21</a:t>
            </a:fld>
            <a:endParaRPr lang="en-US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What is meant by a controllable risk?  </a:t>
            </a:r>
          </a:p>
        </p:txBody>
      </p:sp>
      <p:pic>
        <p:nvPicPr>
          <p:cNvPr id="386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1830FF9-19DB-414C-8CBE-C9541DF67DC0}" type="slidenum">
              <a:rPr lang="en-US"/>
              <a:pPr/>
              <a:t>22</a:t>
            </a:fld>
            <a:endParaRPr lang="en-US"/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MANAGING RISK</a:t>
            </a: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848600" cy="4800600"/>
          </a:xfrm>
        </p:spPr>
        <p:txBody>
          <a:bodyPr/>
          <a:lstStyle/>
          <a:p>
            <a:r>
              <a:rPr lang="en-US" b="1" dirty="0"/>
              <a:t>risk management</a:t>
            </a:r>
          </a:p>
          <a:p>
            <a:pPr lvl="1"/>
            <a:r>
              <a:rPr lang="en-US" dirty="0"/>
              <a:t>preventing, reducing, or lessening the negative impacts of risk by using the strategies of risk avoidance, risk insurance, risk transfer, and/or risk </a:t>
            </a:r>
            <a:r>
              <a:rPr lang="en-US" dirty="0" smtClean="0"/>
              <a:t>retention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Strategies to identify and address all possible risks to prevent loss.</a:t>
            </a:r>
            <a:endParaRPr lang="en-US" dirty="0"/>
          </a:p>
        </p:txBody>
      </p:sp>
      <p:pic>
        <p:nvPicPr>
          <p:cNvPr id="447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57292" r="44531" b="18750"/>
          <a:stretch>
            <a:fillRect/>
          </a:stretch>
        </p:blipFill>
        <p:spPr bwMode="auto">
          <a:xfrm>
            <a:off x="6781800" y="5102004"/>
            <a:ext cx="22098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9EB5BFB-8E99-4BFC-9A01-D5E2031B3476}" type="slidenum">
              <a:rPr lang="en-US"/>
              <a:pPr/>
              <a:t>23</a:t>
            </a:fld>
            <a:endParaRPr lang="en-US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Risk Avoidance</a:t>
            </a:r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4800600"/>
          </a:xfrm>
        </p:spPr>
        <p:txBody>
          <a:bodyPr/>
          <a:lstStyle/>
          <a:p>
            <a:r>
              <a:rPr lang="en-US" dirty="0"/>
              <a:t>Sports and entertainment marketers need to plan to avoid risky situations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Complete criminal background checks for employees</a:t>
            </a:r>
          </a:p>
          <a:p>
            <a:pPr lvl="3"/>
            <a:r>
              <a:rPr lang="en-US" dirty="0" smtClean="0"/>
              <a:t>Make sure fire exits are not blocked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liable</a:t>
            </a:r>
          </a:p>
          <a:p>
            <a:pPr lvl="1"/>
            <a:r>
              <a:rPr lang="en-US" dirty="0"/>
              <a:t>the business is legally responsible for damages that </a:t>
            </a:r>
            <a:r>
              <a:rPr lang="en-US" dirty="0" smtClean="0"/>
              <a:t>occur</a:t>
            </a:r>
          </a:p>
          <a:p>
            <a:pPr lvl="3"/>
            <a:r>
              <a:rPr lang="en-US" dirty="0" smtClean="0"/>
              <a:t>Could be sued if it has not taken steps to ensure compliance with safety laws that limit the liability for injury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2A3BC77-077C-4E9F-8D04-51197BA2DF92}" type="slidenum">
              <a:rPr lang="en-US"/>
              <a:pPr/>
              <a:t>24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Risk Insurance</a:t>
            </a:r>
          </a:p>
        </p:txBody>
      </p:sp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dirty="0"/>
              <a:t> risk insurance</a:t>
            </a:r>
          </a:p>
          <a:p>
            <a:pPr lvl="1"/>
            <a:r>
              <a:rPr lang="en-US" dirty="0"/>
              <a:t> pays for </a:t>
            </a:r>
            <a:r>
              <a:rPr lang="en-US" u="sng" dirty="0"/>
              <a:t>predictable</a:t>
            </a:r>
            <a:r>
              <a:rPr lang="en-US" dirty="0"/>
              <a:t> </a:t>
            </a:r>
            <a:r>
              <a:rPr lang="en-US" dirty="0" smtClean="0"/>
              <a:t>losses</a:t>
            </a:r>
          </a:p>
          <a:p>
            <a:pPr lvl="3"/>
            <a:r>
              <a:rPr lang="en-US" dirty="0" smtClean="0"/>
              <a:t>Fire</a:t>
            </a:r>
          </a:p>
          <a:p>
            <a:pPr lvl="3"/>
            <a:r>
              <a:rPr lang="en-US" dirty="0" smtClean="0"/>
              <a:t>Property</a:t>
            </a:r>
          </a:p>
          <a:p>
            <a:pPr lvl="3"/>
            <a:r>
              <a:rPr lang="en-US" dirty="0" smtClean="0"/>
              <a:t>Liability</a:t>
            </a:r>
          </a:p>
          <a:p>
            <a:pPr lvl="3"/>
            <a:r>
              <a:rPr lang="en-US" dirty="0" smtClean="0"/>
              <a:t>Theft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 </a:t>
            </a:r>
            <a:r>
              <a:rPr lang="en-US" sz="2800" b="1" i="1" dirty="0"/>
              <a:t>premium</a:t>
            </a:r>
            <a:endParaRPr lang="en-US" b="1" i="1" dirty="0"/>
          </a:p>
          <a:p>
            <a:pPr lvl="1"/>
            <a:r>
              <a:rPr lang="en-US" dirty="0"/>
              <a:t> cost of insurance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E5A662C-325B-42CD-A50E-BD7D3F52421F}" type="slidenum">
              <a:rPr lang="en-US"/>
              <a:pPr/>
              <a:t>25</a:t>
            </a:fld>
            <a:endParaRPr lang="en-US"/>
          </a:p>
        </p:txBody>
      </p:sp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Risk Transfer</a:t>
            </a:r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3962400"/>
          </a:xfrm>
        </p:spPr>
        <p:txBody>
          <a:bodyPr/>
          <a:lstStyle/>
          <a:p>
            <a:r>
              <a:rPr lang="en-US" dirty="0"/>
              <a:t>Some risks can be transferred to another company or even to the consumer.</a:t>
            </a:r>
          </a:p>
          <a:p>
            <a:pPr lvl="1"/>
            <a:r>
              <a:rPr lang="en-US" dirty="0"/>
              <a:t>contracting with third parties for services</a:t>
            </a:r>
          </a:p>
          <a:p>
            <a:pPr lvl="1"/>
            <a:r>
              <a:rPr lang="en-US" dirty="0"/>
              <a:t>including releases from liability on event </a:t>
            </a:r>
            <a:r>
              <a:rPr lang="en-US" dirty="0" smtClean="0"/>
              <a:t>tickets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Hiring company to host firework show</a:t>
            </a:r>
          </a:p>
          <a:p>
            <a:pPr lvl="1"/>
            <a:r>
              <a:rPr lang="en-US" dirty="0" smtClean="0"/>
              <a:t>Inclusion statements on back of event tickets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2A26CCA-9167-47F9-9A98-D0F8C60320D8}" type="slidenum">
              <a:rPr lang="en-US"/>
              <a:pPr/>
              <a:t>26</a:t>
            </a:fld>
            <a:endParaRPr lang="en-US"/>
          </a:p>
        </p:txBody>
      </p:sp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Risk Retention</a:t>
            </a:r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82000" cy="3962400"/>
          </a:xfrm>
        </p:spPr>
        <p:txBody>
          <a:bodyPr/>
          <a:lstStyle/>
          <a:p>
            <a:r>
              <a:rPr lang="en-US" dirty="0"/>
              <a:t>risk retention</a:t>
            </a:r>
          </a:p>
          <a:p>
            <a:pPr lvl="1"/>
            <a:r>
              <a:rPr lang="en-US" dirty="0"/>
              <a:t>assuming the cost of an uninsurable </a:t>
            </a:r>
            <a:r>
              <a:rPr lang="en-US" dirty="0" smtClean="0"/>
              <a:t>risk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Theatre Company - may not sell  all the tickets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risk retention groups</a:t>
            </a:r>
          </a:p>
          <a:p>
            <a:pPr lvl="1"/>
            <a:r>
              <a:rPr lang="en-US" sz="2400" dirty="0"/>
              <a:t>similar businesses facing similar risks pool resources</a:t>
            </a:r>
          </a:p>
          <a:p>
            <a:pPr lvl="1"/>
            <a:r>
              <a:rPr lang="en-US" sz="2400" dirty="0"/>
              <a:t>resources are distributed to members that have a loss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592AC98-DAB6-47A4-A584-35414BABA552}" type="slidenum">
              <a:rPr lang="en-US"/>
              <a:pPr/>
              <a:t>27</a:t>
            </a:fld>
            <a:endParaRPr lang="en-US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Briefly describe four strategies for managing risk. </a:t>
            </a:r>
            <a:endParaRPr lang="en-US" dirty="0" smtClean="0"/>
          </a:p>
          <a:p>
            <a:endParaRPr lang="en-US" dirty="0"/>
          </a:p>
          <a:p>
            <a:pPr lvl="2"/>
            <a:r>
              <a:rPr lang="en-US" dirty="0" smtClean="0"/>
              <a:t>Avoidance</a:t>
            </a:r>
          </a:p>
          <a:p>
            <a:pPr lvl="2"/>
            <a:r>
              <a:rPr lang="en-US" dirty="0" smtClean="0"/>
              <a:t>Insurance</a:t>
            </a:r>
          </a:p>
          <a:p>
            <a:pPr lvl="2"/>
            <a:r>
              <a:rPr lang="en-US" dirty="0" smtClean="0"/>
              <a:t>Transfer</a:t>
            </a:r>
          </a:p>
          <a:p>
            <a:pPr lvl="2"/>
            <a:r>
              <a:rPr lang="en-US" dirty="0" smtClean="0"/>
              <a:t>Retention</a:t>
            </a:r>
            <a:endParaRPr lang="en-US" dirty="0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05919F6-90FF-4E6F-B6C1-41B3751EED15}" type="slidenum">
              <a:rPr lang="en-US"/>
              <a:pPr/>
              <a:t>28</a:t>
            </a:fld>
            <a:endParaRPr 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Lesson 2.3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4000" dirty="0">
                <a:solidFill>
                  <a:srgbClr val="990000"/>
                </a:solidFill>
              </a:rPr>
              <a:t>Business Ethics  </a:t>
            </a: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Goals</a:t>
            </a:r>
          </a:p>
          <a:p>
            <a:r>
              <a:rPr lang="en-US" dirty="0"/>
              <a:t>Define ethics.</a:t>
            </a:r>
          </a:p>
          <a:p>
            <a:r>
              <a:rPr lang="en-US" dirty="0"/>
              <a:t>Discuss the impacts of unethical behavior.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165760F-5F3F-44F7-90D5-96A07D3C33BA}" type="slidenum">
              <a:rPr lang="en-US"/>
              <a:pPr/>
              <a:t>29</a:t>
            </a:fld>
            <a:endParaRPr lang="en-US"/>
          </a:p>
        </p:txBody>
      </p:sp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ETHICS COUNT?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ethics</a:t>
            </a:r>
          </a:p>
          <a:p>
            <a:pPr lvl="1"/>
            <a:r>
              <a:rPr lang="en-US" dirty="0"/>
              <a:t>a system of deciding what is right or wrong in a reasoned and impartial </a:t>
            </a:r>
            <a:r>
              <a:rPr lang="en-US" dirty="0" smtClean="0"/>
              <a:t>manner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Business should be conducted with integrity, trust, and fairness.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3C5AD1F-B774-48F1-A793-42ACB49FD77F}" type="slidenum">
              <a:rPr lang="en-US"/>
              <a:pPr/>
              <a:t>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458200" cy="1143000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Lesson 2.1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3800" dirty="0">
                <a:solidFill>
                  <a:srgbClr val="990000"/>
                </a:solidFill>
              </a:rPr>
              <a:t>Sports </a:t>
            </a:r>
            <a:r>
              <a:rPr lang="en-US" sz="3800" dirty="0" smtClean="0">
                <a:solidFill>
                  <a:srgbClr val="990000"/>
                </a:solidFill>
              </a:rPr>
              <a:t>&amp; </a:t>
            </a:r>
            <a:r>
              <a:rPr lang="en-US" sz="3800" dirty="0">
                <a:solidFill>
                  <a:srgbClr val="990000"/>
                </a:solidFill>
              </a:rPr>
              <a:t>Entertainment Economics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3505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Goals</a:t>
            </a:r>
          </a:p>
          <a:p>
            <a:r>
              <a:rPr lang="en-US" dirty="0"/>
              <a:t>Define profit and explain profit motive.</a:t>
            </a:r>
          </a:p>
          <a:p>
            <a:r>
              <a:rPr lang="en-US" dirty="0"/>
              <a:t>Describe types of economic utility.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AFB3F92-42F9-4D6C-B411-9FE0EABA7D90}" type="slidenum">
              <a:rPr lang="en-US"/>
              <a:pPr/>
              <a:t>30</a:t>
            </a:fld>
            <a:endParaRPr lang="en-US"/>
          </a:p>
        </p:txBody>
      </p:sp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Ethics and Character Matter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principles</a:t>
            </a:r>
          </a:p>
          <a:p>
            <a:pPr lvl="1"/>
            <a:r>
              <a:rPr lang="en-US" dirty="0"/>
              <a:t> high standards of rules and </a:t>
            </a:r>
            <a:r>
              <a:rPr lang="en-US" dirty="0" smtClean="0"/>
              <a:t>guidelines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 </a:t>
            </a:r>
            <a:r>
              <a:rPr lang="en-US" b="1" i="1" dirty="0"/>
              <a:t>character development</a:t>
            </a:r>
          </a:p>
          <a:p>
            <a:pPr lvl="1"/>
            <a:r>
              <a:rPr lang="en-US" dirty="0"/>
              <a:t>a progression in behavior where people  advance from childish behavior to mature behavior based on </a:t>
            </a:r>
            <a:r>
              <a:rPr lang="en-US" dirty="0" smtClean="0"/>
              <a:t>principles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 Young people need good role models.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AFB3F92-42F9-4D6C-B411-9FE0EABA7D90}" type="slidenum">
              <a:rPr lang="en-US"/>
              <a:pPr/>
              <a:t>31</a:t>
            </a:fld>
            <a:endParaRPr lang="en-US"/>
          </a:p>
        </p:txBody>
      </p:sp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Ethics and Character Matter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Child learns behavior </a:t>
            </a:r>
            <a:r>
              <a:rPr lang="en-US" sz="2800" b="1" u="sng" dirty="0" smtClean="0"/>
              <a:t>results/consequences</a:t>
            </a:r>
            <a:r>
              <a:rPr lang="en-US" sz="2800" dirty="0" smtClean="0"/>
              <a:t>: </a:t>
            </a:r>
          </a:p>
          <a:p>
            <a:pPr lvl="1"/>
            <a:r>
              <a:rPr lang="en-US" dirty="0" smtClean="0"/>
              <a:t>bad behavior will result in punishment</a:t>
            </a:r>
          </a:p>
          <a:p>
            <a:pPr lvl="1"/>
            <a:r>
              <a:rPr lang="en-US" dirty="0" smtClean="0"/>
              <a:t>good behavior will result in rewards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Child matures – the influence of others’ </a:t>
            </a:r>
            <a:r>
              <a:rPr lang="en-US" sz="2800" b="1" u="sng" dirty="0" smtClean="0"/>
              <a:t>expectations</a:t>
            </a:r>
            <a:r>
              <a:rPr lang="en-US" sz="2800" dirty="0" smtClean="0"/>
              <a:t> of them grows.</a:t>
            </a:r>
            <a:br>
              <a:rPr lang="en-US" sz="2800" dirty="0" smtClean="0"/>
            </a:b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Maturity – Acts on basis of a set of </a:t>
            </a:r>
            <a:r>
              <a:rPr lang="en-US" sz="2800" b="1" u="sng" dirty="0" smtClean="0"/>
              <a:t>principles 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16098659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38F4928-6266-4B55-BA07-DA23E45E0086}" type="slidenum">
              <a:rPr lang="en-US"/>
              <a:pPr/>
              <a:t>32</a:t>
            </a:fld>
            <a:endParaRPr lang="en-US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670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How does a person’s </a:t>
            </a:r>
            <a:r>
              <a:rPr lang="en-US" dirty="0" smtClean="0"/>
              <a:t>character </a:t>
            </a:r>
            <a:r>
              <a:rPr lang="en-US" dirty="0"/>
              <a:t>develop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lvl="2"/>
            <a:r>
              <a:rPr lang="en-US" dirty="0" smtClean="0"/>
              <a:t>Based on Reward/Punishment</a:t>
            </a:r>
          </a:p>
          <a:p>
            <a:pPr lvl="2"/>
            <a:r>
              <a:rPr lang="en-US" dirty="0" smtClean="0"/>
              <a:t>Based on Expectations</a:t>
            </a:r>
          </a:p>
          <a:p>
            <a:pPr lvl="2"/>
            <a:r>
              <a:rPr lang="en-US" dirty="0" smtClean="0"/>
              <a:t>Based on Principles</a:t>
            </a:r>
            <a:endParaRPr lang="en-US" dirty="0"/>
          </a:p>
        </p:txBody>
      </p:sp>
      <p:pic>
        <p:nvPicPr>
          <p:cNvPr id="4055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2980FC4-0BA6-4AC6-9C09-67BC7AC9E233}" type="slidenum">
              <a:rPr lang="en-US"/>
              <a:pPr/>
              <a:t>33</a:t>
            </a:fld>
            <a:endParaRPr lang="en-US"/>
          </a:p>
        </p:txBody>
      </p:sp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BEHAVIOR</a:t>
            </a:r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People and businesses should act ethically while pursuing a profit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2400" dirty="0" smtClean="0"/>
              <a:t>Having a profit motive is sometimes mistakenly confused with acting unethically out of greed.</a:t>
            </a:r>
          </a:p>
          <a:p>
            <a:endParaRPr lang="en-US" sz="2400" dirty="0"/>
          </a:p>
          <a:p>
            <a:r>
              <a:rPr lang="en-US" sz="2400" dirty="0" smtClean="0"/>
              <a:t>Needing to make profit is not an excuse for unfair or deceitful business practices. 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913F23D-C687-4BA4-A562-A6DDE305CBD2}" type="slidenum">
              <a:rPr lang="en-US"/>
              <a:pPr/>
              <a:t>34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Seeking an Advantage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77200" cy="4495800"/>
          </a:xfrm>
        </p:spPr>
        <p:txBody>
          <a:bodyPr/>
          <a:lstStyle/>
          <a:p>
            <a:r>
              <a:rPr lang="en-US" dirty="0"/>
              <a:t>Sometimes it is hard to continue to act ethically when you observe people who receive a benefit from acting unethically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Performance enhancing drugs</a:t>
            </a:r>
          </a:p>
          <a:p>
            <a:pPr lvl="1"/>
            <a:r>
              <a:rPr lang="en-US" dirty="0" smtClean="0"/>
              <a:t>Unfair advantages in games</a:t>
            </a:r>
          </a:p>
          <a:p>
            <a:pPr lvl="1"/>
            <a:r>
              <a:rPr lang="en-US" dirty="0" smtClean="0"/>
              <a:t>Praised for their performances</a:t>
            </a:r>
          </a:p>
          <a:p>
            <a:pPr lvl="1"/>
            <a:r>
              <a:rPr lang="en-US" dirty="0" smtClean="0"/>
              <a:t>Until they are detected/discovered</a:t>
            </a:r>
            <a:endParaRPr lang="en-US" dirty="0"/>
          </a:p>
        </p:txBody>
      </p:sp>
      <p:pic>
        <p:nvPicPr>
          <p:cNvPr id="4577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5" t="38542" r="33594" b="33333"/>
          <a:stretch>
            <a:fillRect/>
          </a:stretch>
        </p:blipFill>
        <p:spPr bwMode="auto">
          <a:xfrm>
            <a:off x="7010400" y="5099211"/>
            <a:ext cx="20574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CA7873E-67FB-403E-AC6A-FDABB5A46C18}" type="slidenum">
              <a:rPr lang="en-US"/>
              <a:pPr/>
              <a:t>35</a:t>
            </a:fld>
            <a:endParaRPr lang="en-US"/>
          </a:p>
        </p:txBody>
      </p:sp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When Being Bad Profits</a:t>
            </a:r>
          </a:p>
        </p:txBody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153400" cy="3962400"/>
          </a:xfrm>
        </p:spPr>
        <p:txBody>
          <a:bodyPr/>
          <a:lstStyle/>
          <a:p>
            <a:r>
              <a:rPr lang="en-US" dirty="0" smtClean="0"/>
              <a:t>Professional Leagues – Assess Fines</a:t>
            </a:r>
          </a:p>
          <a:p>
            <a:endParaRPr lang="en-US" dirty="0" smtClean="0"/>
          </a:p>
          <a:p>
            <a:r>
              <a:rPr lang="en-US" dirty="0" smtClean="0"/>
              <a:t>Fans </a:t>
            </a:r>
            <a:r>
              <a:rPr lang="en-US" dirty="0"/>
              <a:t>can really influence the behavior of ethically challenged athletes </a:t>
            </a:r>
            <a:r>
              <a:rPr lang="en-US" dirty="0" smtClean="0"/>
              <a:t>&amp; </a:t>
            </a:r>
            <a:r>
              <a:rPr lang="en-US" dirty="0"/>
              <a:t>celebrities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Take a stand against tickets</a:t>
            </a:r>
            <a:r>
              <a:rPr lang="en-US" dirty="0"/>
              <a:t> </a:t>
            </a:r>
            <a:r>
              <a:rPr lang="en-US" dirty="0" smtClean="0"/>
              <a:t>&amp; merchandise</a:t>
            </a:r>
          </a:p>
          <a:p>
            <a:pPr lvl="1"/>
            <a:r>
              <a:rPr lang="en-US" dirty="0" smtClean="0"/>
              <a:t>Only support those who are role models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4DD4FEE-3B61-4CA2-B144-8CA708D802D9}" type="slidenum">
              <a:rPr lang="en-US"/>
              <a:pPr/>
              <a:t>36</a:t>
            </a:fld>
            <a:endParaRPr lang="en-US"/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Effective and Ethical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534400" cy="3962400"/>
          </a:xfrm>
        </p:spPr>
        <p:txBody>
          <a:bodyPr/>
          <a:lstStyle/>
          <a:p>
            <a:r>
              <a:rPr lang="en-US" dirty="0"/>
              <a:t>Good decisions are both </a:t>
            </a:r>
            <a:r>
              <a:rPr lang="en-US" dirty="0" smtClean="0"/>
              <a:t>ethical &amp; </a:t>
            </a:r>
            <a:r>
              <a:rPr lang="en-US" dirty="0"/>
              <a:t>effective.</a:t>
            </a:r>
          </a:p>
          <a:p>
            <a:r>
              <a:rPr lang="en-US" dirty="0"/>
              <a:t>Good decisions are the right choices for the long term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Steroids – </a:t>
            </a:r>
          </a:p>
          <a:p>
            <a:pPr lvl="1"/>
            <a:r>
              <a:rPr lang="en-US" dirty="0" smtClean="0"/>
              <a:t>Helps current team </a:t>
            </a:r>
          </a:p>
          <a:p>
            <a:pPr lvl="1"/>
            <a:r>
              <a:rPr lang="en-US" dirty="0" smtClean="0"/>
              <a:t>Causes long term health issues &amp; legal issues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8925F66-248A-4BC3-8502-97AEC4EB1F5E}" type="slidenum">
              <a:rPr lang="en-US"/>
              <a:pPr/>
              <a:t>37</a:t>
            </a:fld>
            <a:endParaRPr lang="en-US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How can the bad behavior of celebrities be controlled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lvl="2"/>
            <a:r>
              <a:rPr lang="en-US" dirty="0" smtClean="0"/>
              <a:t>Losing Sponsors</a:t>
            </a:r>
          </a:p>
          <a:p>
            <a:pPr lvl="2"/>
            <a:r>
              <a:rPr lang="en-US" dirty="0" smtClean="0"/>
              <a:t>Losing Fan Support</a:t>
            </a:r>
          </a:p>
          <a:p>
            <a:pPr lvl="2"/>
            <a:r>
              <a:rPr lang="en-US" dirty="0" smtClean="0"/>
              <a:t>Losing Jobs </a:t>
            </a:r>
            <a:endParaRPr lang="en-US" dirty="0"/>
          </a:p>
        </p:txBody>
      </p:sp>
      <p:pic>
        <p:nvPicPr>
          <p:cNvPr id="408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9658CE4-7A09-42F3-BF1F-78EDCDBFC16D}" type="slidenum">
              <a:rPr lang="en-US"/>
              <a:pPr/>
              <a:t>38</a:t>
            </a:fld>
            <a:endParaRPr lang="en-US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Lesson 2.4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4000" dirty="0">
                <a:solidFill>
                  <a:srgbClr val="990000"/>
                </a:solidFill>
              </a:rPr>
              <a:t>Financial Analysis 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Goals</a:t>
            </a:r>
          </a:p>
          <a:p>
            <a:r>
              <a:rPr lang="en-US" dirty="0"/>
              <a:t>Discuss sources of funding and revenue for sports and entertainment businesses.</a:t>
            </a:r>
          </a:p>
          <a:p>
            <a:r>
              <a:rPr lang="en-US" dirty="0"/>
              <a:t>Describe four tools for financial analysis.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FC5DA42-C17F-4E18-8651-3988F00544E0}" type="slidenum">
              <a:rPr lang="en-US"/>
              <a:pPr/>
              <a:t>39</a:t>
            </a:fld>
            <a:endParaRPr lang="en-US"/>
          </a:p>
        </p:txBody>
      </p:sp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 TAKES MONEY</a:t>
            </a:r>
          </a:p>
        </p:txBody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/>
              <a:t>is the primary purpose of sports and </a:t>
            </a:r>
            <a:r>
              <a:rPr lang="en-US" dirty="0" smtClean="0"/>
              <a:t>entertainment </a:t>
            </a:r>
            <a:r>
              <a:rPr lang="en-US" dirty="0"/>
              <a:t>marketing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Unprofitable venture: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runs out of money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others unwilling to re-invest</a:t>
            </a:r>
          </a:p>
          <a:p>
            <a:pPr lvl="1"/>
            <a:r>
              <a:rPr lang="en-US" dirty="0">
                <a:sym typeface="Wingdings" pitchFamily="2" charset="2"/>
              </a:rPr>
              <a:t>c</a:t>
            </a:r>
            <a:r>
              <a:rPr lang="en-US" dirty="0" smtClean="0">
                <a:sym typeface="Wingdings" pitchFamily="2" charset="2"/>
              </a:rPr>
              <a:t>eases to exist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Slide </a:t>
            </a:r>
            <a:fld id="{C8C396FD-1A64-4F6E-8454-6A78C16098A8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PROFIT MAKERS</a:t>
            </a:r>
          </a:p>
        </p:txBody>
      </p:sp>
      <p:sp>
        <p:nvSpPr>
          <p:cNvPr id="43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924800" cy="4267200"/>
          </a:xfrm>
        </p:spPr>
        <p:txBody>
          <a:bodyPr/>
          <a:lstStyle/>
          <a:p>
            <a:r>
              <a:rPr lang="en-US" b="1" dirty="0"/>
              <a:t>profit</a:t>
            </a:r>
          </a:p>
          <a:p>
            <a:pPr lvl="1"/>
            <a:r>
              <a:rPr lang="en-US" dirty="0"/>
              <a:t>the amount of </a:t>
            </a:r>
            <a:r>
              <a:rPr lang="en-US" b="1" dirty="0"/>
              <a:t>$ $ $</a:t>
            </a:r>
            <a:r>
              <a:rPr lang="en-US" dirty="0"/>
              <a:t> remaining from revenues after all expenses are </a:t>
            </a:r>
            <a:r>
              <a:rPr lang="en-US" dirty="0" smtClean="0"/>
              <a:t>paid</a:t>
            </a:r>
            <a:br>
              <a:rPr lang="en-US" dirty="0" smtClean="0"/>
            </a:br>
            <a:endParaRPr lang="en-US" dirty="0" smtClean="0"/>
          </a:p>
          <a:p>
            <a:r>
              <a:rPr lang="en-US" sz="2800" b="1" i="1" dirty="0" smtClean="0"/>
              <a:t>revenue</a:t>
            </a:r>
            <a:endParaRPr lang="en-US" b="1" i="1" dirty="0" smtClean="0"/>
          </a:p>
          <a:p>
            <a:pPr lvl="1"/>
            <a:r>
              <a:rPr lang="en-US" dirty="0" smtClean="0"/>
              <a:t>The money a business receives from all the sale of goods and services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 Revenue – Expenses = Profit</a:t>
            </a:r>
            <a:endParaRPr lang="en-US" dirty="0"/>
          </a:p>
        </p:txBody>
      </p:sp>
      <p:pic>
        <p:nvPicPr>
          <p:cNvPr id="4352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57292" r="44531" b="18750"/>
          <a:stretch>
            <a:fillRect/>
          </a:stretch>
        </p:blipFill>
        <p:spPr bwMode="auto">
          <a:xfrm>
            <a:off x="6858000" y="5137944"/>
            <a:ext cx="22098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24BB02D-C0D3-4172-B98E-560F1565E0D7}" type="slidenum">
              <a:rPr lang="en-US"/>
              <a:pPr/>
              <a:t>40</a:t>
            </a:fld>
            <a:endParaRPr lang="en-US"/>
          </a:p>
        </p:txBody>
      </p:sp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Finding Funding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153400" cy="4495800"/>
          </a:xfrm>
        </p:spPr>
        <p:txBody>
          <a:bodyPr/>
          <a:lstStyle/>
          <a:p>
            <a:r>
              <a:rPr lang="en-US" dirty="0"/>
              <a:t>Investors generally provide the funding for an event to cover all the costs that must be incurred before tickets are ever sold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Costs:</a:t>
            </a:r>
          </a:p>
          <a:p>
            <a:pPr lvl="1"/>
            <a:r>
              <a:rPr lang="en-US" dirty="0" smtClean="0"/>
              <a:t>Salaries</a:t>
            </a:r>
          </a:p>
          <a:p>
            <a:pPr lvl="1"/>
            <a:r>
              <a:rPr lang="en-US" dirty="0" smtClean="0"/>
              <a:t>Facilities</a:t>
            </a:r>
          </a:p>
          <a:p>
            <a:pPr lvl="1"/>
            <a:r>
              <a:rPr lang="en-US" dirty="0" smtClean="0"/>
              <a:t>Promotions</a:t>
            </a:r>
          </a:p>
          <a:p>
            <a:pPr lvl="1"/>
            <a:endParaRPr lang="en-US" dirty="0"/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57292" r="44531" b="18750"/>
          <a:stretch>
            <a:fillRect/>
          </a:stretch>
        </p:blipFill>
        <p:spPr bwMode="auto">
          <a:xfrm>
            <a:off x="6781800" y="5090430"/>
            <a:ext cx="22098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F473324-D11B-4AA2-B8F3-2A0A1E818F3E}" type="slidenum">
              <a:rPr lang="en-US"/>
              <a:pPr/>
              <a:t>41</a:t>
            </a:fld>
            <a:endParaRPr lang="en-US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077200" cy="4724400"/>
          </a:xfrm>
        </p:spPr>
        <p:txBody>
          <a:bodyPr/>
          <a:lstStyle/>
          <a:p>
            <a:r>
              <a:rPr lang="en-US" b="1" dirty="0">
                <a:latin typeface="Arial" charset="0"/>
              </a:rPr>
              <a:t>return on investment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income from a venture that is distributed to </a:t>
            </a:r>
            <a:r>
              <a:rPr lang="en-US" dirty="0" smtClean="0"/>
              <a:t>investors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Investors must feel secure about their chances of earning a return before they will risk their money to make a profit. </a:t>
            </a:r>
            <a:endParaRPr lang="en-US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Finding Funding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181C52D-4C1B-45DC-860A-136224296193}" type="slidenum">
              <a:rPr lang="en-US"/>
              <a:pPr/>
              <a:t>42</a:t>
            </a:fld>
            <a:endParaRPr lang="en-US"/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Money Sources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534400" cy="3962400"/>
          </a:xfrm>
        </p:spPr>
        <p:txBody>
          <a:bodyPr/>
          <a:lstStyle/>
          <a:p>
            <a:r>
              <a:rPr lang="en-US" dirty="0"/>
              <a:t>Funds to repay investors are raised through</a:t>
            </a:r>
          </a:p>
          <a:p>
            <a:pPr lvl="1"/>
            <a:r>
              <a:rPr lang="en-US" dirty="0" smtClean="0"/>
              <a:t>Ticket </a:t>
            </a:r>
            <a:r>
              <a:rPr lang="en-US" dirty="0"/>
              <a:t>sales</a:t>
            </a:r>
          </a:p>
          <a:p>
            <a:pPr lvl="1"/>
            <a:r>
              <a:rPr lang="en-US" dirty="0" smtClean="0"/>
              <a:t>Broadcast </a:t>
            </a:r>
            <a:r>
              <a:rPr lang="en-US" dirty="0"/>
              <a:t>rights</a:t>
            </a:r>
          </a:p>
          <a:p>
            <a:pPr lvl="1"/>
            <a:r>
              <a:rPr lang="en-US" dirty="0" smtClean="0"/>
              <a:t>Licensing</a:t>
            </a:r>
            <a:endParaRPr lang="en-US" dirty="0"/>
          </a:p>
          <a:p>
            <a:pPr lvl="1"/>
            <a:r>
              <a:rPr lang="en-US" dirty="0" smtClean="0"/>
              <a:t>Facilities revenues:</a:t>
            </a:r>
          </a:p>
          <a:p>
            <a:pPr lvl="4"/>
            <a:r>
              <a:rPr lang="en-US" sz="2400" dirty="0" smtClean="0"/>
              <a:t>Sponsor advertising (signage)</a:t>
            </a:r>
          </a:p>
          <a:p>
            <a:pPr lvl="4"/>
            <a:r>
              <a:rPr lang="en-US" sz="2400" dirty="0" smtClean="0"/>
              <a:t>Parking fees</a:t>
            </a:r>
          </a:p>
          <a:p>
            <a:pPr lvl="4"/>
            <a:r>
              <a:rPr lang="en-US" sz="2400" dirty="0" smtClean="0"/>
              <a:t>Luxury boxes</a:t>
            </a:r>
          </a:p>
          <a:p>
            <a:pPr lvl="4"/>
            <a:r>
              <a:rPr lang="en-US" sz="2400" dirty="0" smtClean="0"/>
              <a:t>Concession sales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49AF374-3648-42D2-9A77-31C48504EA6C}" type="slidenum">
              <a:rPr lang="en-US"/>
              <a:pPr/>
              <a:t>43</a:t>
            </a:fld>
            <a:endParaRPr lang="en-US"/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7432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Name three sources of revenue from sports and entertainment.  </a:t>
            </a:r>
          </a:p>
        </p:txBody>
      </p:sp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CD570A6-F536-48AA-96A0-F18712371376}" type="slidenum">
              <a:rPr lang="en-US"/>
              <a:pPr/>
              <a:t>44</a:t>
            </a:fld>
            <a:endParaRPr lang="en-US"/>
          </a:p>
        </p:txBody>
      </p:sp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/>
              <a:t>WHERE IS THE MONEY?</a:t>
            </a:r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153400" cy="2819400"/>
          </a:xfrm>
        </p:spPr>
        <p:txBody>
          <a:bodyPr/>
          <a:lstStyle/>
          <a:p>
            <a:r>
              <a:rPr lang="en-US" sz="2800" b="1" i="1" dirty="0" smtClean="0"/>
              <a:t>Financing</a:t>
            </a:r>
          </a:p>
          <a:p>
            <a:pPr lvl="1"/>
            <a:r>
              <a:rPr lang="en-US" dirty="0" smtClean="0"/>
              <a:t>Budgeting</a:t>
            </a:r>
            <a:r>
              <a:rPr lang="en-US" dirty="0"/>
              <a:t>,</a:t>
            </a:r>
            <a:r>
              <a:rPr lang="en-US" dirty="0" smtClean="0"/>
              <a:t> finding ways to pay the costs of doing business, managing costs so that they do not exceed the revenues coming in, and helping customers pay for the products </a:t>
            </a:r>
          </a:p>
          <a:p>
            <a:pPr lvl="3"/>
            <a:endParaRPr lang="en-US" b="1" dirty="0"/>
          </a:p>
          <a:p>
            <a:r>
              <a:rPr lang="en-US" b="1" dirty="0" smtClean="0"/>
              <a:t>forecast</a:t>
            </a:r>
            <a:endParaRPr lang="en-US" b="1" dirty="0"/>
          </a:p>
          <a:p>
            <a:pPr lvl="1"/>
            <a:r>
              <a:rPr lang="en-US" dirty="0"/>
              <a:t>a plan that predicts the expenses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be incurred and the revenues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be received</a:t>
            </a:r>
          </a:p>
        </p:txBody>
      </p:sp>
      <p:pic>
        <p:nvPicPr>
          <p:cNvPr id="4659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57292" r="44531" b="18750"/>
          <a:stretch>
            <a:fillRect/>
          </a:stretch>
        </p:blipFill>
        <p:spPr bwMode="auto">
          <a:xfrm>
            <a:off x="6781800" y="5101291"/>
            <a:ext cx="22098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03F9840-42E6-4B94-A9D4-58B9C540A1F6}" type="slidenum">
              <a:rPr lang="en-US"/>
              <a:pPr/>
              <a:t>45</a:t>
            </a:fld>
            <a:endParaRPr lang="en-US"/>
          </a:p>
        </p:txBody>
      </p:sp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BUDGETS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3962400"/>
          </a:xfrm>
        </p:spPr>
        <p:txBody>
          <a:bodyPr/>
          <a:lstStyle/>
          <a:p>
            <a:r>
              <a:rPr lang="en-US" b="1" dirty="0"/>
              <a:t>budget</a:t>
            </a:r>
          </a:p>
          <a:p>
            <a:pPr lvl="1"/>
            <a:r>
              <a:rPr lang="en-US" dirty="0"/>
              <a:t>a plan for how available funds will be </a:t>
            </a:r>
            <a:r>
              <a:rPr lang="en-US" dirty="0" smtClean="0"/>
              <a:t>spent</a:t>
            </a:r>
          </a:p>
          <a:p>
            <a:pPr lvl="1"/>
            <a:r>
              <a:rPr lang="en-US" dirty="0" smtClean="0"/>
              <a:t>“Road Map” for spending</a:t>
            </a:r>
          </a:p>
          <a:p>
            <a:pPr lvl="1"/>
            <a:r>
              <a:rPr lang="en-US" dirty="0" smtClean="0"/>
              <a:t>controls </a:t>
            </a:r>
            <a:r>
              <a:rPr lang="en-US" dirty="0"/>
              <a:t>costs so they do not exceed the funds available.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D49AD61-9235-4260-823A-141320EE8F3D}" type="slidenum">
              <a:rPr lang="en-US"/>
              <a:pPr/>
              <a:t>46</a:t>
            </a:fld>
            <a:endParaRPr 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Financial Statements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3962400"/>
          </a:xfrm>
        </p:spPr>
        <p:txBody>
          <a:bodyPr/>
          <a:lstStyle/>
          <a:p>
            <a:r>
              <a:rPr lang="en-US" b="1" dirty="0"/>
              <a:t>balance sheet</a:t>
            </a:r>
          </a:p>
          <a:p>
            <a:pPr lvl="1"/>
            <a:r>
              <a:rPr lang="en-US" dirty="0"/>
              <a:t>net worth = assets </a:t>
            </a:r>
            <a:r>
              <a:rPr lang="en-US" dirty="0">
                <a:cs typeface="Arial" charset="0"/>
              </a:rPr>
              <a:t>– liabilities</a:t>
            </a:r>
          </a:p>
          <a:p>
            <a:pPr lvl="1"/>
            <a:r>
              <a:rPr lang="en-US" dirty="0">
                <a:cs typeface="Arial" charset="0"/>
              </a:rPr>
              <a:t>shows net worth at a specific point in </a:t>
            </a:r>
            <a:r>
              <a:rPr lang="en-US" dirty="0" smtClean="0">
                <a:cs typeface="Arial" charset="0"/>
              </a:rPr>
              <a:t>time</a:t>
            </a:r>
            <a:br>
              <a:rPr lang="en-US" dirty="0" smtClean="0">
                <a:cs typeface="Arial" charset="0"/>
              </a:rPr>
            </a:br>
            <a:endParaRPr lang="en-US" dirty="0">
              <a:cs typeface="Arial" charset="0"/>
            </a:endParaRPr>
          </a:p>
          <a:p>
            <a:pPr lvl="1"/>
            <a:r>
              <a:rPr lang="en-US" sz="2400" b="1" i="1" dirty="0" smtClean="0">
                <a:cs typeface="Arial" charset="0"/>
              </a:rPr>
              <a:t>Assets</a:t>
            </a:r>
          </a:p>
          <a:p>
            <a:pPr lvl="2"/>
            <a:r>
              <a:rPr lang="en-US" sz="1800" dirty="0" smtClean="0">
                <a:cs typeface="Arial" charset="0"/>
              </a:rPr>
              <a:t>Items of value, including cash, property, and equipment</a:t>
            </a:r>
          </a:p>
          <a:p>
            <a:pPr lvl="1"/>
            <a:r>
              <a:rPr lang="en-US" sz="2400" b="1" i="1" dirty="0" smtClean="0">
                <a:cs typeface="Arial" charset="0"/>
              </a:rPr>
              <a:t>Liabilities</a:t>
            </a:r>
          </a:p>
          <a:p>
            <a:pPr lvl="2"/>
            <a:r>
              <a:rPr lang="en-US" sz="1800" dirty="0" smtClean="0">
                <a:cs typeface="Arial" charset="0"/>
              </a:rPr>
              <a:t>Amounts owed for purchase made on credit and loans</a:t>
            </a:r>
          </a:p>
          <a:p>
            <a:pPr lvl="1"/>
            <a:r>
              <a:rPr lang="en-US" sz="2400" b="1" i="1" dirty="0" smtClean="0">
                <a:cs typeface="Arial" charset="0"/>
              </a:rPr>
              <a:t>Net Worth</a:t>
            </a:r>
          </a:p>
          <a:p>
            <a:pPr lvl="2"/>
            <a:r>
              <a:rPr lang="en-US" sz="1800" dirty="0" smtClean="0">
                <a:cs typeface="Arial" charset="0"/>
              </a:rPr>
              <a:t>The difference between the assets and liabilities</a:t>
            </a:r>
            <a:r>
              <a:rPr lang="en-US" sz="1800" b="1" dirty="0" smtClean="0">
                <a:cs typeface="Arial" charset="0"/>
              </a:rPr>
              <a:t> </a:t>
            </a:r>
            <a:endParaRPr lang="en-US" sz="1800" dirty="0">
              <a:cs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D49AD61-9235-4260-823A-141320EE8F3D}" type="slidenum">
              <a:rPr lang="en-US"/>
              <a:pPr/>
              <a:t>47</a:t>
            </a:fld>
            <a:endParaRPr lang="en-US"/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Financial Statements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3962400"/>
          </a:xfrm>
        </p:spPr>
        <p:txBody>
          <a:bodyPr/>
          <a:lstStyle/>
          <a:p>
            <a:r>
              <a:rPr lang="en-US" b="1" dirty="0" smtClean="0">
                <a:cs typeface="Arial" charset="0"/>
              </a:rPr>
              <a:t>income </a:t>
            </a:r>
            <a:r>
              <a:rPr lang="en-US" b="1" dirty="0">
                <a:cs typeface="Arial" charset="0"/>
              </a:rPr>
              <a:t>statement</a:t>
            </a:r>
          </a:p>
          <a:p>
            <a:pPr lvl="1"/>
            <a:r>
              <a:rPr lang="en-US" dirty="0">
                <a:cs typeface="Arial" charset="0"/>
              </a:rPr>
              <a:t>shows revenues and expenses for a specific period of time</a:t>
            </a:r>
          </a:p>
          <a:p>
            <a:pPr lvl="1"/>
            <a:r>
              <a:rPr lang="en-US" dirty="0">
                <a:cs typeface="Arial" charset="0"/>
              </a:rPr>
              <a:t>reveals company’s profit or </a:t>
            </a:r>
            <a:r>
              <a:rPr lang="en-US" dirty="0" smtClean="0">
                <a:cs typeface="Arial" charset="0"/>
              </a:rPr>
              <a:t>loss</a:t>
            </a:r>
          </a:p>
          <a:p>
            <a:pPr lvl="3"/>
            <a:endParaRPr lang="en-US" dirty="0" smtClean="0">
              <a:cs typeface="Arial" charset="0"/>
            </a:endParaRPr>
          </a:p>
          <a:p>
            <a:pPr lvl="3"/>
            <a:endParaRPr lang="en-US" dirty="0">
              <a:cs typeface="Arial" charset="0"/>
            </a:endParaRPr>
          </a:p>
          <a:p>
            <a:pPr lvl="1"/>
            <a:r>
              <a:rPr lang="en-US" dirty="0" smtClean="0">
                <a:cs typeface="Arial" charset="0"/>
              </a:rPr>
              <a:t>Potential investors will usually want to 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look at the forecasts, budgets, and financial statements before deciding to invest. 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788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5A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52E1643-DFF1-43EF-AFE9-F5A28DD107CE}" type="slidenum">
              <a:rPr lang="en-US"/>
              <a:pPr/>
              <a:t>48</a:t>
            </a:fld>
            <a:endParaRPr lang="en-US"/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2743200"/>
            <a:ext cx="8001000" cy="3200400"/>
          </a:xfrm>
          <a:noFill/>
          <a:ln/>
        </p:spPr>
        <p:txBody>
          <a:bodyPr/>
          <a:lstStyle/>
          <a:p>
            <a:r>
              <a:rPr lang="en-US" dirty="0"/>
              <a:t>What is the purpose of a forecast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pPr lvl="1"/>
            <a:r>
              <a:rPr lang="en-US" dirty="0" smtClean="0"/>
              <a:t>Used to predict the expenses to be incurred and the revenues to </a:t>
            </a:r>
            <a:r>
              <a:rPr lang="en-US" smtClean="0"/>
              <a:t>be received. </a:t>
            </a:r>
            <a:endParaRPr lang="en-US"/>
          </a:p>
        </p:txBody>
      </p:sp>
      <p:pic>
        <p:nvPicPr>
          <p:cNvPr id="42087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4F00D7D-25A7-4B80-93D6-E408E26EB968}" type="slidenum">
              <a:rPr lang="en-US"/>
              <a:pPr/>
              <a:t>5</a:t>
            </a:fld>
            <a:endParaRPr lang="en-US"/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229600" cy="5486400"/>
          </a:xfrm>
        </p:spPr>
        <p:txBody>
          <a:bodyPr/>
          <a:lstStyle/>
          <a:p>
            <a:r>
              <a:rPr lang="en-US" b="1" dirty="0" smtClean="0"/>
              <a:t>Studios are always looking for ways to cut costs and make more profit.</a:t>
            </a:r>
          </a:p>
          <a:p>
            <a:pPr lvl="1"/>
            <a:r>
              <a:rPr lang="en-US" b="1" dirty="0" smtClean="0"/>
              <a:t>Join forces with rival studios:</a:t>
            </a:r>
          </a:p>
          <a:p>
            <a:pPr lvl="2"/>
            <a:r>
              <a:rPr lang="en-US" b="1" dirty="0" smtClean="0"/>
              <a:t>split production and marketing costs</a:t>
            </a:r>
          </a:p>
          <a:p>
            <a:pPr lvl="2"/>
            <a:r>
              <a:rPr lang="en-US" b="1" dirty="0" smtClean="0"/>
              <a:t>share box-office sales &amp; other income sources 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 smtClean="0"/>
              <a:t>profit </a:t>
            </a:r>
            <a:r>
              <a:rPr lang="en-US" b="1" dirty="0"/>
              <a:t>motive</a:t>
            </a:r>
          </a:p>
          <a:p>
            <a:pPr lvl="1"/>
            <a:r>
              <a:rPr lang="en-US" dirty="0"/>
              <a:t>making decisions to use resources in ways that result in the greatest profit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3C8E6B5-9C8A-4C4A-ADA9-79BC926C75EA}" type="slidenum">
              <a:rPr lang="en-US"/>
              <a:pPr/>
              <a:t>6</a:t>
            </a:fld>
            <a:endParaRPr lang="en-US"/>
          </a:p>
        </p:txBody>
      </p:sp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4000" dirty="0">
                <a:solidFill>
                  <a:schemeClr val="hlink"/>
                </a:solidFill>
              </a:rPr>
              <a:t>Cultural Opportunities for Profits</a:t>
            </a:r>
          </a:p>
        </p:txBody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8001000" cy="4343400"/>
          </a:xfrm>
        </p:spPr>
        <p:txBody>
          <a:bodyPr/>
          <a:lstStyle/>
          <a:p>
            <a:r>
              <a:rPr lang="en-US" dirty="0"/>
              <a:t>Worldwide distribution revenue is critical for movie profits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International releases can increase the box-office take by 50-100% over domestic sales.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Highest Grossing Films</a:t>
            </a:r>
            <a:endParaRPr lang="en-US" dirty="0"/>
          </a:p>
          <a:p>
            <a:pPr lvl="2"/>
            <a:r>
              <a:rPr lang="en-US" dirty="0" smtClean="0">
                <a:hlinkClick r:id="rId2"/>
              </a:rPr>
              <a:t>http://en.wikipedia.org/wiki/List_of_highest-grossing_films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37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40625" r="69531" b="35417"/>
          <a:stretch>
            <a:fillRect/>
          </a:stretch>
        </p:blipFill>
        <p:spPr bwMode="auto">
          <a:xfrm>
            <a:off x="7010400" y="5257800"/>
            <a:ext cx="19812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B94F992-2CFC-46F5-8E03-A7ABFEF92EEB}" type="slidenum">
              <a:rPr lang="en-US"/>
              <a:pPr/>
              <a:t>7</a:t>
            </a:fld>
            <a:endParaRPr lang="en-US"/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53340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Marketers must understand the markets in which sales occur</a:t>
            </a:r>
            <a:r>
              <a:rPr lang="en-US" dirty="0" smtClean="0">
                <a:latin typeface="Arial" charset="0"/>
              </a:rPr>
              <a:t>.</a:t>
            </a:r>
            <a:br>
              <a:rPr lang="en-US" dirty="0" smtClean="0">
                <a:latin typeface="Arial" charset="0"/>
              </a:rPr>
            </a:br>
            <a:endParaRPr lang="en-US" dirty="0" smtClean="0"/>
          </a:p>
          <a:p>
            <a:r>
              <a:rPr lang="en-US" dirty="0" smtClean="0"/>
              <a:t>China </a:t>
            </a:r>
            <a:r>
              <a:rPr lang="en-US" dirty="0"/>
              <a:t>has a tremendous movie market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1.3 billion people and growing</a:t>
            </a:r>
          </a:p>
          <a:p>
            <a:pPr lvl="4"/>
            <a:endParaRPr lang="en-US" dirty="0"/>
          </a:p>
          <a:p>
            <a:pPr lvl="1"/>
            <a:r>
              <a:rPr lang="en-US" dirty="0" smtClean="0"/>
              <a:t>their </a:t>
            </a:r>
            <a:r>
              <a:rPr lang="en-US" dirty="0"/>
              <a:t>government censors movies for </a:t>
            </a:r>
            <a:r>
              <a:rPr lang="en-US" dirty="0" smtClean="0"/>
              <a:t>content, filming locations, and distribution of filmed released in China.</a:t>
            </a:r>
          </a:p>
          <a:p>
            <a:pPr lvl="4"/>
            <a:endParaRPr lang="en-US" dirty="0"/>
          </a:p>
          <a:p>
            <a:pPr lvl="1"/>
            <a:r>
              <a:rPr lang="en-US" dirty="0"/>
              <a:t>pirated movies diminish theater sales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E1F9C7E-AB44-4BA9-906D-F9B266B10F96}" type="slidenum">
              <a:rPr lang="en-US"/>
              <a:pPr/>
              <a:t>8</a:t>
            </a:fld>
            <a:endParaRPr lang="en-US"/>
          </a:p>
        </p:txBody>
      </p:sp>
      <p:sp>
        <p:nvSpPr>
          <p:cNvPr id="37786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In addition to U.S. ticket sales, name two other large sources of revenue for U.S. film studios</a:t>
            </a:r>
            <a:r>
              <a:rPr lang="en-US" dirty="0" smtClean="0"/>
              <a:t>.</a:t>
            </a:r>
          </a:p>
          <a:p>
            <a:pPr lvl="3"/>
            <a:endParaRPr lang="en-US" dirty="0"/>
          </a:p>
          <a:p>
            <a:pPr lvl="3"/>
            <a:r>
              <a:rPr lang="en-US" sz="2400" dirty="0" smtClean="0"/>
              <a:t>International ticket sales</a:t>
            </a:r>
          </a:p>
          <a:p>
            <a:pPr lvl="3"/>
            <a:r>
              <a:rPr lang="en-US" sz="2400" dirty="0" smtClean="0"/>
              <a:t>DVD Sales</a:t>
            </a:r>
          </a:p>
          <a:p>
            <a:pPr lvl="3"/>
            <a:r>
              <a:rPr lang="en-US" sz="2400" dirty="0" smtClean="0"/>
              <a:t>DVD Rentals</a:t>
            </a:r>
          </a:p>
          <a:p>
            <a:pPr lvl="3"/>
            <a:r>
              <a:rPr lang="en-US" sz="2400" dirty="0" smtClean="0"/>
              <a:t>Movie Themed Merchandise</a:t>
            </a:r>
            <a:endParaRPr lang="en-US" sz="2400" dirty="0"/>
          </a:p>
        </p:txBody>
      </p:sp>
      <p:pic>
        <p:nvPicPr>
          <p:cNvPr id="37786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377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377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" fill="hold"/>
                                        <p:tgtEl>
                                          <p:spTgt spid="377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" fill="hold"/>
                                        <p:tgtEl>
                                          <p:spTgt spid="377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" fill="hold"/>
                                        <p:tgtEl>
                                          <p:spTgt spid="377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377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6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11F3D27-6CDD-4580-B021-BE1453A6F0A6}" type="slidenum">
              <a:rPr lang="en-US"/>
              <a:pPr/>
              <a:t>9</a:t>
            </a:fld>
            <a:endParaRPr lang="en-US"/>
          </a:p>
        </p:txBody>
      </p:sp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ECONOMICS</a:t>
            </a:r>
          </a:p>
        </p:txBody>
      </p:sp>
      <p:sp>
        <p:nvSpPr>
          <p:cNvPr id="439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2286000"/>
          </a:xfrm>
        </p:spPr>
        <p:txBody>
          <a:bodyPr/>
          <a:lstStyle/>
          <a:p>
            <a:r>
              <a:rPr lang="en-US" b="1"/>
              <a:t>economics</a:t>
            </a:r>
          </a:p>
          <a:p>
            <a:pPr lvl="1"/>
            <a:r>
              <a:rPr lang="en-US"/>
              <a:t>the study of how goods and services are produced, distributed, and consumed</a:t>
            </a:r>
          </a:p>
        </p:txBody>
      </p:sp>
      <p:pic>
        <p:nvPicPr>
          <p:cNvPr id="43930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908650"/>
            <a:ext cx="2298700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5 ITB">
  <a:themeElements>
    <a:clrScheme name="">
      <a:dk1>
        <a:srgbClr val="000000"/>
      </a:dk1>
      <a:lt1>
        <a:srgbClr val="FFFFFF"/>
      </a:lt1>
      <a:dk2>
        <a:srgbClr val="E00024"/>
      </a:dk2>
      <a:lt2>
        <a:srgbClr val="808080"/>
      </a:lt2>
      <a:accent1>
        <a:srgbClr val="F5C400"/>
      </a:accent1>
      <a:accent2>
        <a:srgbClr val="C6E079"/>
      </a:accent2>
      <a:accent3>
        <a:srgbClr val="FFFFFF"/>
      </a:accent3>
      <a:accent4>
        <a:srgbClr val="000000"/>
      </a:accent4>
      <a:accent5>
        <a:srgbClr val="F9DEAA"/>
      </a:accent5>
      <a:accent6>
        <a:srgbClr val="B3CB6D"/>
      </a:accent6>
      <a:hlink>
        <a:srgbClr val="007AC1"/>
      </a:hlink>
      <a:folHlink>
        <a:srgbClr val="9361A2"/>
      </a:folHlink>
    </a:clrScheme>
    <a:fontScheme name="005 IT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5 IT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5 IT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3266</TotalTime>
  <Words>1300</Words>
  <Application>Microsoft Office PowerPoint</Application>
  <PresentationFormat>On-screen Show (4:3)</PresentationFormat>
  <Paragraphs>330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Times New Roman</vt:lpstr>
      <vt:lpstr>Arial</vt:lpstr>
      <vt:lpstr>Wingdings</vt:lpstr>
      <vt:lpstr>005 ITB</vt:lpstr>
      <vt:lpstr>4_Custom Design</vt:lpstr>
      <vt:lpstr>3_Custom Design</vt:lpstr>
      <vt:lpstr>2_Custom Design</vt:lpstr>
      <vt:lpstr>1_Custom Design</vt:lpstr>
      <vt:lpstr>Custom Design</vt:lpstr>
      <vt:lpstr>Sports and Entertainment Means Business  </vt:lpstr>
      <vt:lpstr>Winning Strategies</vt:lpstr>
      <vt:lpstr>Lesson 2.1 Sports &amp; Entertainment Economics</vt:lpstr>
      <vt:lpstr>THE PROFIT MAKERS</vt:lpstr>
      <vt:lpstr>PowerPoint Presentation</vt:lpstr>
      <vt:lpstr>Cultural Opportunities for Profits</vt:lpstr>
      <vt:lpstr>PowerPoint Presentation</vt:lpstr>
      <vt:lpstr>PowerPoint Presentation</vt:lpstr>
      <vt:lpstr>ECONOMICS</vt:lpstr>
      <vt:lpstr>PowerPoint Presentation</vt:lpstr>
      <vt:lpstr>Sports &amp; Entertainment Economics</vt:lpstr>
      <vt:lpstr>Types of Utility</vt:lpstr>
      <vt:lpstr>3 Ring Circus ~ 3 Ring Utilities </vt:lpstr>
      <vt:lpstr>PowerPoint Presentation</vt:lpstr>
      <vt:lpstr>Lesson 2.2 Risk Management </vt:lpstr>
      <vt:lpstr>RISKING IT ALL</vt:lpstr>
      <vt:lpstr>Categories of Risk</vt:lpstr>
      <vt:lpstr>Additional Classification of Risk</vt:lpstr>
      <vt:lpstr>Additional Classification of Risk</vt:lpstr>
      <vt:lpstr>Additional Classification of Risk</vt:lpstr>
      <vt:lpstr>PowerPoint Presentation</vt:lpstr>
      <vt:lpstr>MANAGING RISK</vt:lpstr>
      <vt:lpstr>Risk Avoidance</vt:lpstr>
      <vt:lpstr>Risk Insurance</vt:lpstr>
      <vt:lpstr>Risk Transfer</vt:lpstr>
      <vt:lpstr>Risk Retention</vt:lpstr>
      <vt:lpstr>PowerPoint Presentation</vt:lpstr>
      <vt:lpstr>Lesson 2.3 Business Ethics  </vt:lpstr>
      <vt:lpstr>DO ETHICS COUNT?</vt:lpstr>
      <vt:lpstr>Ethics and Character Matter</vt:lpstr>
      <vt:lpstr>Ethics and Character Matter</vt:lpstr>
      <vt:lpstr>PowerPoint Presentation</vt:lpstr>
      <vt:lpstr>BUSINESS BEHAVIOR</vt:lpstr>
      <vt:lpstr>Seeking an Advantage</vt:lpstr>
      <vt:lpstr>When Being Bad Profits</vt:lpstr>
      <vt:lpstr>Effective and Ethical</vt:lpstr>
      <vt:lpstr>PowerPoint Presentation</vt:lpstr>
      <vt:lpstr>Lesson 2.4 Financial Analysis </vt:lpstr>
      <vt:lpstr>IT TAKES MONEY</vt:lpstr>
      <vt:lpstr>Finding Funding</vt:lpstr>
      <vt:lpstr>Finding Funding</vt:lpstr>
      <vt:lpstr>Money Sources</vt:lpstr>
      <vt:lpstr>PowerPoint Presentation</vt:lpstr>
      <vt:lpstr>WHERE IS THE MONEY?</vt:lpstr>
      <vt:lpstr>BUDGETS</vt:lpstr>
      <vt:lpstr>Financial Statements</vt:lpstr>
      <vt:lpstr>Financial Statements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JessicaLee</dc:creator>
  <cp:lastModifiedBy>JessicaLeeSundling</cp:lastModifiedBy>
  <cp:revision>508</cp:revision>
  <dcterms:created xsi:type="dcterms:W3CDTF">2005-03-02T01:31:49Z</dcterms:created>
  <dcterms:modified xsi:type="dcterms:W3CDTF">2012-09-24T00:34:21Z</dcterms:modified>
</cp:coreProperties>
</file>